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66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Отчет о проделанной работе кружка </a:t>
            </a:r>
            <a:br>
              <a:rPr lang="ru-RU" dirty="0" smtClean="0"/>
            </a:br>
            <a:r>
              <a:rPr lang="ru-RU" dirty="0" smtClean="0"/>
              <a:t>« Гармонь любимая»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oad-iblock-048-87677276_f40d_11e9_9aeb_001e67103b78_c43ef560_008d_11ea_9aeb_001e67103b78-800x6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45024"/>
            <a:ext cx="4010423" cy="300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443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i="1" dirty="0" smtClean="0"/>
          </a:p>
          <a:p>
            <a:pPr marL="0" indent="0" algn="ctr">
              <a:buNone/>
            </a:pPr>
            <a:r>
              <a:rPr lang="ru-RU" i="1" dirty="0" smtClean="0"/>
              <a:t>В соответствии с выше изложенным считаю что по окончании учебного года рабочая программа была полностью реализована. Цели и задачи поставленные преподавателем выполнены в полном объеме.</a:t>
            </a:r>
            <a:endParaRPr lang="ru-RU" i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677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забава\htmlimage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94986" cy="494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забава\Шуршаков Ива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3384376" cy="478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забава\Шуршаков Иван Алексеевич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344" y="1982901"/>
            <a:ext cx="3489101" cy="493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510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 descr="E:\забава\огн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444726" cy="486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530" y="3140968"/>
            <a:ext cx="5145470" cy="365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E:\забава\самсонов михаил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33" y="0"/>
            <a:ext cx="4896544" cy="378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201683"/>
              </p:ext>
            </p:extLst>
          </p:nvPr>
        </p:nvGraphicFramePr>
        <p:xfrm>
          <a:off x="611560" y="2924944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Acrobat Document" r:id="rId6" imgW="5667375" imgH="8019931" progId="AcroExch.Document.DC">
                  <p:embed/>
                </p:oleObj>
              </mc:Choice>
              <mc:Fallback>
                <p:oleObj name="Acrobat Document" r:id="rId6" imgW="5667375" imgH="801993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1560" y="2924944"/>
                        <a:ext cx="28717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6440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069"/>
            <a:ext cx="6181725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забава\20210527_175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0"/>
            <a:ext cx="6034706" cy="339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забава\20210525_1844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" y="3185592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забава\20201124_1802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481" y="3676111"/>
            <a:ext cx="4242520" cy="318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508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забава\20201124_1801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2" t="5838"/>
          <a:stretch/>
        </p:blipFill>
        <p:spPr bwMode="auto">
          <a:xfrm>
            <a:off x="0" y="-314608"/>
            <a:ext cx="4035424" cy="352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забава\IMG-9f86fc7b6305e1377f454b527fcdf778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31952"/>
            <a:ext cx="6441220" cy="375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4" y="-603448"/>
            <a:ext cx="5108575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625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247" y="1628801"/>
            <a:ext cx="7745505" cy="4497362"/>
          </a:xfrm>
        </p:spPr>
        <p:txBody>
          <a:bodyPr/>
          <a:lstStyle/>
          <a:p>
            <a:r>
              <a:rPr lang="ru-RU" dirty="0" smtClean="0"/>
              <a:t>Руководитель кружка  - </a:t>
            </a:r>
            <a:r>
              <a:rPr lang="ru-RU" dirty="0" err="1" smtClean="0"/>
              <a:t>Шуршаков</a:t>
            </a:r>
            <a:r>
              <a:rPr lang="ru-RU" dirty="0" smtClean="0"/>
              <a:t> Иван Алексеевич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забава\20210527_1750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8" r="4130"/>
          <a:stretch/>
        </p:blipFill>
        <p:spPr bwMode="auto">
          <a:xfrm>
            <a:off x="2555776" y="2420888"/>
            <a:ext cx="3712029" cy="382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436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247" y="2060847"/>
            <a:ext cx="7745505" cy="406531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i="1" dirty="0" smtClean="0"/>
              <a:t>Учебный </a:t>
            </a:r>
            <a:r>
              <a:rPr lang="ru-RU" i="1" dirty="0"/>
              <a:t>курс игры на гармони призван способствовать развитию музыкальности ребенка, его творческих способностей; эмоциональный, образной </a:t>
            </a:r>
            <a:endParaRPr lang="ru-RU" i="1" dirty="0" smtClean="0"/>
          </a:p>
          <a:p>
            <a:pPr marL="0" indent="0" algn="ctr">
              <a:buNone/>
            </a:pPr>
            <a:r>
              <a:rPr lang="ru-RU" i="1" dirty="0" smtClean="0"/>
              <a:t>сферы </a:t>
            </a:r>
            <a:r>
              <a:rPr lang="ru-RU" i="1" dirty="0"/>
              <a:t>учащегося, чувства сопричастности к миру музыки. Ознакомление в исполнительской  и </a:t>
            </a:r>
            <a:r>
              <a:rPr lang="ru-RU" i="1" dirty="0" err="1"/>
              <a:t>слушательской</a:t>
            </a:r>
            <a:r>
              <a:rPr lang="ru-RU" i="1" dirty="0"/>
              <a:t> деятельности  с образцами народного творчества   и целенаправленное педагогическое руководство игрой на инструменте помогает   учащимся войти в мир музыки, приобщаться  к духовным ценностям музыкальной культуры, содействует   раскрытию музыкально-творческих способностей учащегося, дает ему возможность почувствовать способным выступить в роли музыканта.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9472"/>
            <a:ext cx="7756263" cy="172819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7682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i="1" dirty="0"/>
              <a:t>Педагогическая целесообразность программы заключается в том, что в ходе занятий решаются три тесно связанные между собой задачи музыкального учебно-воспитательного процесса: овладение знаниями основ теории музыки, ее закономерностей, художественно-выразительных средств, наиболее важных этапов развития музыкального искусства, его основных направлений и стилей; формирование восприимчивости к музыке и отзывчивости на нее, прочных музыкально-исполнительских умений и навыков индивидуальной и ансамблевой игры; воспитание целеустремленности, </a:t>
            </a:r>
            <a:r>
              <a:rPr lang="ru-RU" i="1" dirty="0" err="1"/>
              <a:t>самоообладания</a:t>
            </a:r>
            <a:r>
              <a:rPr lang="ru-RU" i="1" dirty="0"/>
              <a:t>, исполнительской воли, активности и других качеств личности. Установлению тесной связи между обучением, воспитанием и развитием творческих способностей уделяется особое внимание.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894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i="1" dirty="0"/>
              <a:t>Цели обучения: </a:t>
            </a:r>
          </a:p>
          <a:p>
            <a:pPr marL="0" indent="0">
              <a:buNone/>
            </a:pPr>
            <a:r>
              <a:rPr lang="ru-RU" i="1" dirty="0" smtClean="0"/>
              <a:t>• Формирование </a:t>
            </a:r>
            <a:r>
              <a:rPr lang="ru-RU" i="1" dirty="0"/>
              <a:t>основ музыкальной культуры;</a:t>
            </a:r>
          </a:p>
          <a:p>
            <a:pPr marL="0" indent="0">
              <a:buNone/>
            </a:pPr>
            <a:r>
              <a:rPr lang="ru-RU" i="1" dirty="0" smtClean="0"/>
              <a:t>• Развитие </a:t>
            </a:r>
            <a:r>
              <a:rPr lang="ru-RU" i="1" dirty="0"/>
              <a:t>интереса к музыке и музыкальным занятиям; музыкального слуха, чувства ритма, музыкальной памяти, образного и ассоциативного мышления, воображения; творческих способностей в игре на гармони;</a:t>
            </a:r>
          </a:p>
          <a:p>
            <a:pPr marL="0" indent="0">
              <a:buNone/>
            </a:pPr>
            <a:r>
              <a:rPr lang="ru-RU" i="1" dirty="0" smtClean="0"/>
              <a:t>• Освоение </a:t>
            </a:r>
            <a:r>
              <a:rPr lang="ru-RU" i="1" dirty="0"/>
              <a:t>музыкальных произведений и знаний о музыке;</a:t>
            </a:r>
          </a:p>
          <a:p>
            <a:pPr marL="0" indent="0">
              <a:buNone/>
            </a:pPr>
            <a:r>
              <a:rPr lang="ru-RU" i="1" dirty="0" smtClean="0"/>
              <a:t>• Овладение </a:t>
            </a:r>
            <a:r>
              <a:rPr lang="ru-RU" i="1" dirty="0"/>
              <a:t>практическими умениями и навыками в учебно-творческой деятельности: слушании музыки, игре на музыкальных инструментах, музыкально-пластическом движении и импровизации;</a:t>
            </a:r>
          </a:p>
          <a:p>
            <a:pPr marL="0" indent="0">
              <a:buNone/>
            </a:pPr>
            <a:r>
              <a:rPr lang="ru-RU" i="1" dirty="0" smtClean="0"/>
              <a:t>• Воспитание </a:t>
            </a:r>
            <a:r>
              <a:rPr lang="ru-RU" i="1" dirty="0"/>
              <a:t>музыкального вкуса; нравственных и эстетических чувств: любви к ближнему, к своему народу, к Родине; уважение к истории, традициям, музыкальной культуре разных стран мира; эмоционально-ценностного отношения к искусству.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171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i="1" dirty="0"/>
              <a:t>Основные задачи программы:</a:t>
            </a:r>
          </a:p>
          <a:p>
            <a:pPr marL="0" indent="0">
              <a:buNone/>
            </a:pPr>
            <a:r>
              <a:rPr lang="ru-RU" i="1" dirty="0"/>
              <a:t>- Поддержать и продолжить процесс возрождения русской гармони и других фольклорных инструментов, изучения гармоники и русского фольклора в целом ;</a:t>
            </a:r>
          </a:p>
          <a:p>
            <a:pPr marL="0" indent="0">
              <a:buNone/>
            </a:pPr>
            <a:r>
              <a:rPr lang="ru-RU" i="1" dirty="0"/>
              <a:t>- Осваивать  гармонь на профессиональном уровне, под руководством квалифицированных педагогов;</a:t>
            </a:r>
          </a:p>
          <a:p>
            <a:pPr marL="0" indent="0">
              <a:buNone/>
            </a:pPr>
            <a:r>
              <a:rPr lang="ru-RU" i="1" dirty="0"/>
              <a:t>-  Привить практические навыки  и умения, необходимые для участия в самодеятельности;</a:t>
            </a:r>
          </a:p>
          <a:p>
            <a:pPr marL="0" indent="0">
              <a:buNone/>
            </a:pPr>
            <a:r>
              <a:rPr lang="ru-RU" i="1" dirty="0"/>
              <a:t>-  Дать учащимся музыкальную подготовку соответствующего уровня, чтобы желающие могли продолжить музыкальное образование по классу гармони в средних и высших музыкальных учреждениях.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833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i="1" dirty="0" smtClean="0"/>
              <a:t>В течение всего учебного года участники кружка знакомятся ни только с основным инструментом – гармонью, но и осваивают навыки игры на других русских народных инструментах: ложки, трещотка, балалайка, бубен и т.д. </a:t>
            </a:r>
          </a:p>
          <a:p>
            <a:pPr marL="0" indent="0" algn="ctr">
              <a:buNone/>
            </a:pPr>
            <a:r>
              <a:rPr lang="ru-RU" i="1" dirty="0" smtClean="0"/>
              <a:t>Ребята из кружка « Гармонь любимая» являются постоянными гостями концертов и участниками различных конкурсов, а также тесно сотрудничают с фольклорным коллективом « Забава».</a:t>
            </a:r>
            <a:endParaRPr lang="ru-RU" i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265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i="1" dirty="0" smtClean="0"/>
              <a:t>Определенных успехов достигли солисты ансамбля : Голованов Евгений – стал дипломантом 2 степени Всероссийского конкурса исполнителей</a:t>
            </a:r>
            <a:r>
              <a:rPr lang="ru-RU" i="1" dirty="0"/>
              <a:t>« Млечный путь</a:t>
            </a:r>
            <a:r>
              <a:rPr lang="ru-RU" i="1" dirty="0" smtClean="0"/>
              <a:t>», Самсонов Михаил – дипломант </a:t>
            </a:r>
            <a:r>
              <a:rPr lang="ru-RU" i="1" dirty="0"/>
              <a:t>1</a:t>
            </a:r>
            <a:r>
              <a:rPr lang="ru-RU" i="1" dirty="0" smtClean="0"/>
              <a:t> степени Международного конкурса-фестиваля «Рождественские огни», призер Международного фестиваля искусств « Морское созвездие», Гран –При – Всероссийского многожанрового конкурса « Планета творчества». Благодарственными письмами отмечен руководитель, за подготовку участников конкурсов и вклад в развитии русской народной культуры.</a:t>
            </a:r>
            <a:endParaRPr lang="ru-RU" i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010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i="1" dirty="0"/>
              <a:t>Отличительной особенностью музыкального образования, получаемого в учреждении дополнительного образования детей, является то, что это образование мотивированного выбора. Специфика такого образования предполагает необходимость развития и поддержания у учащихся интереса к предмету. Поэтому важно, чтобы в музыкальных занятиях учащиеся видели не только учебный предмет, но и источник активной творческой деятельности.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7225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83</TotalTime>
  <Words>575</Words>
  <Application>Microsoft Office PowerPoint</Application>
  <PresentationFormat>Экран (4:3)</PresentationFormat>
  <Paragraphs>22</Paragraphs>
  <Slides>14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Твердый переплет</vt:lpstr>
      <vt:lpstr>Adobe Acrobat Document</vt:lpstr>
      <vt:lpstr>   Отчет о проделанной работе кружка  « Гармонь любимая»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dcterms:created xsi:type="dcterms:W3CDTF">2021-06-16T22:33:46Z</dcterms:created>
  <dcterms:modified xsi:type="dcterms:W3CDTF">2021-06-17T00:08:20Z</dcterms:modified>
</cp:coreProperties>
</file>